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  <p:sldMasterId id="2147483664" r:id="rId2"/>
    <p:sldMasterId id="2147483688" r:id="rId3"/>
  </p:sldMasterIdLst>
  <p:notesMasterIdLst>
    <p:notesMasterId r:id="rId18"/>
  </p:notesMasterIdLst>
  <p:handoutMasterIdLst>
    <p:handoutMasterId r:id="rId19"/>
  </p:handoutMasterIdLst>
  <p:sldIdLst>
    <p:sldId id="361" r:id="rId4"/>
    <p:sldId id="388" r:id="rId5"/>
    <p:sldId id="364" r:id="rId6"/>
    <p:sldId id="389" r:id="rId7"/>
    <p:sldId id="390" r:id="rId8"/>
    <p:sldId id="391" r:id="rId9"/>
    <p:sldId id="393" r:id="rId10"/>
    <p:sldId id="394" r:id="rId11"/>
    <p:sldId id="395" r:id="rId12"/>
    <p:sldId id="396" r:id="rId13"/>
    <p:sldId id="397" r:id="rId14"/>
    <p:sldId id="398" r:id="rId15"/>
    <p:sldId id="392" r:id="rId16"/>
    <p:sldId id="399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1B4E7"/>
    <a:srgbClr val="005DAA"/>
    <a:srgbClr val="58585A"/>
    <a:srgbClr val="D91B5C"/>
    <a:srgbClr val="00AEEF"/>
    <a:srgbClr val="FF7600"/>
    <a:srgbClr val="872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6352824E-35C2-48AE-A8B8-7EBDB5CDD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681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A99F72B5-AFD6-4D0B-8AD8-D51DD1884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689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D25A1BB3-8D00-4B4A-9818-9E66BAE5CD0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96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6101F391-4011-465A-A039-F38AF895B384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39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9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1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1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00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20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2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32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472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398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46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650585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002996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91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72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376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04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93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30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800" b="1" cap="all" baseline="0">
                <a:solidFill>
                  <a:srgbClr val="00246C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01657D3-7F37-42D7-811C-2E3F9D934243}" type="datetimeFigureOut">
              <a:rPr lang="en-US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84AF38-459A-4BB9-8013-87C8C08E0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736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246C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itchFamily="18" charset="0"/>
                <a:cs typeface="Arial" pitchFamily="34" charset="0"/>
              </a:defRPr>
            </a:lvl1pPr>
            <a:lvl2pPr>
              <a:defRPr>
                <a:latin typeface="Georgia" pitchFamily="18" charset="0"/>
                <a:cs typeface="Arial" pitchFamily="34" charset="0"/>
              </a:defRPr>
            </a:lvl2pPr>
            <a:lvl3pPr>
              <a:defRPr>
                <a:latin typeface="Georgia" pitchFamily="18" charset="0"/>
                <a:cs typeface="Arial" pitchFamily="34" charset="0"/>
              </a:defRPr>
            </a:lvl3pPr>
            <a:lvl4pPr>
              <a:defRPr>
                <a:latin typeface="Georgia" pitchFamily="18" charset="0"/>
                <a:cs typeface="Arial" pitchFamily="34" charset="0"/>
              </a:defRPr>
            </a:lvl4pPr>
            <a:lvl5pPr>
              <a:defRPr>
                <a:latin typeface="Georgia" pitchFamily="18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EC69532-9DC1-4331-9815-B4F8A2B10C3B}" type="datetimeFigureOut">
              <a:rPr lang="en-US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03B472E-BE2C-4334-BE21-C100A690F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58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83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620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00246C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2407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Georgia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Georg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EE138C2C-E131-40B2-8CC6-AFABA8613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59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A850FA5-079E-4D3C-920B-B179B15DEE97}" type="datetimeFigureOut">
              <a:rPr lang="en-US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6D23119-AC89-4A3F-8365-EC2D4EA95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1752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itchFamily="18" charset="0"/>
                <a:cs typeface="Arial" pitchFamily="34" charset="0"/>
              </a:defRPr>
            </a:lvl1pPr>
            <a:lvl2pPr>
              <a:defRPr sz="2400">
                <a:latin typeface="Georgia" pitchFamily="18" charset="0"/>
                <a:cs typeface="Arial" pitchFamily="34" charset="0"/>
              </a:defRPr>
            </a:lvl2pPr>
            <a:lvl3pPr>
              <a:defRPr sz="2000">
                <a:latin typeface="Georgia" pitchFamily="18" charset="0"/>
                <a:cs typeface="Arial" pitchFamily="34" charset="0"/>
              </a:defRPr>
            </a:lvl3pPr>
            <a:lvl4pPr>
              <a:defRPr sz="1800">
                <a:latin typeface="Georgia" pitchFamily="18" charset="0"/>
                <a:cs typeface="Arial" pitchFamily="34" charset="0"/>
              </a:defRPr>
            </a:lvl4pPr>
            <a:lvl5pPr>
              <a:defRPr sz="1800">
                <a:latin typeface="Georgia" pitchFamily="18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itchFamily="18" charset="0"/>
                <a:cs typeface="Arial" pitchFamily="34" charset="0"/>
              </a:defRPr>
            </a:lvl1pPr>
            <a:lvl2pPr>
              <a:defRPr sz="2400">
                <a:latin typeface="Georgia" pitchFamily="18" charset="0"/>
                <a:cs typeface="Arial" pitchFamily="34" charset="0"/>
              </a:defRPr>
            </a:lvl2pPr>
            <a:lvl3pPr>
              <a:defRPr sz="2000">
                <a:latin typeface="Georgia" pitchFamily="18" charset="0"/>
                <a:cs typeface="Arial" pitchFamily="34" charset="0"/>
              </a:defRPr>
            </a:lvl3pPr>
            <a:lvl4pPr>
              <a:defRPr sz="1800">
                <a:latin typeface="Georgia" pitchFamily="18" charset="0"/>
                <a:cs typeface="Arial" pitchFamily="34" charset="0"/>
              </a:defRPr>
            </a:lvl4pPr>
            <a:lvl5pPr>
              <a:defRPr sz="1800">
                <a:latin typeface="Georgia" pitchFamily="18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D789C2-C4A3-4FA2-A507-4F2E8B3208FD}" type="datetimeFigureOut">
              <a:rPr lang="en-US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C0C56D6-64DE-4396-96D6-BCD7D4B2D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4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6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7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4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72" r:id="rId2"/>
    <p:sldLayoutId id="2147484273" r:id="rId3"/>
    <p:sldLayoutId id="2147484274" r:id="rId4"/>
    <p:sldLayoutId id="2147484275" r:id="rId5"/>
    <p:sldLayoutId id="214748427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rgbClr val="BCBDC0"/>
                </a:solidFill>
                <a:latin typeface="Arial Narrow" panose="020B0606020202030204" pitchFamily="34" charset="0"/>
              </a:rPr>
              <a:t>Rotary District 7910 |  </a:t>
            </a:r>
            <a:fld id="{BE18D5B2-F98F-4C16-8A7D-E2C0E0F58DA9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 dirty="0" smtClean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 dirty="0" smtClean="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  <p:sldLayoutId id="2147484290" r:id="rId14"/>
    <p:sldLayoutId id="2147484291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rgbClr val="BCBDC0"/>
                </a:solidFill>
                <a:latin typeface="Arial Narrow" panose="020B0606020202030204" pitchFamily="34" charset="0"/>
              </a:rPr>
              <a:t>Rotary Club of Nashoba Valley |  </a:t>
            </a:r>
            <a:fld id="{B4DB9531-6A83-4558-B431-94B5F2CEC8C6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 dirty="0" smtClean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 dirty="0" smtClean="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otary.org/en/document/discover-rotary" TargetMode="External"/><Relationship Id="rId2" Type="http://schemas.openxmlformats.org/officeDocument/2006/relationships/hyperlink" Target="http://rotary7910.org/Documents/en-ca/6da9e595-f9cb-4cfe-be77-61f835ec3e04/1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im.fusco2@gmail.com?subject=For%20District%207910%20newsletter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oL_4a_yVGg" TargetMode="External"/><Relationship Id="rId2" Type="http://schemas.openxmlformats.org/officeDocument/2006/relationships/hyperlink" Target="http://rotary7910.org/Documents/en-ca/2a7121e1-d87e-4f1a-b3e8-379cc177fbd0/1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vimeo.com/183681965" TargetMode="External"/><Relationship Id="rId4" Type="http://schemas.openxmlformats.org/officeDocument/2006/relationships/hyperlink" Target="https://brandcenter.rotary.org/en-GB/Materials/Promotional-Resourc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otary7910.org/SitePage/public-relations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@Spear.net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otary.org/en/document/creating-positive-experience-prospective-members" TargetMode="External"/><Relationship Id="rId2" Type="http://schemas.openxmlformats.org/officeDocument/2006/relationships/hyperlink" Target="http://rotary7910.org/Documents/en-ca/1029547b-0047-494a-8230-68d52eb5447f/1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7910.org/" TargetMode="External"/><Relationship Id="rId7" Type="http://schemas.openxmlformats.org/officeDocument/2006/relationships/hyperlink" Target="https://brandcenter.rotary.org/en-GB/Materials/Promotional-Resources" TargetMode="External"/><Relationship Id="rId2" Type="http://schemas.openxmlformats.org/officeDocument/2006/relationships/hyperlink" Target="https://brandcenter.rotary.org/en-GB/App/Approval/AdrenalineTemplate/Details/11?RedirectUrl=%2Fen-GB%2FApp%2FApprova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ideo.rotary.org/HuB/doing-good-in-the-world-introduction/" TargetMode="External"/><Relationship Id="rId5" Type="http://schemas.openxmlformats.org/officeDocument/2006/relationships/hyperlink" Target="https://shop.rotary.org/whats-rotary-419" TargetMode="External"/><Relationship Id="rId4" Type="http://schemas.openxmlformats.org/officeDocument/2006/relationships/hyperlink" Target="https://shop.rotary.org/prospective-member-brochure-impact-begins-with-you-english-set-of-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vents/1741105806138058/" TargetMode="External"/><Relationship Id="rId2" Type="http://schemas.openxmlformats.org/officeDocument/2006/relationships/hyperlink" Target="http://rotary7910.org/Documents/en-ca/6f1ec7a2-05ea-49be-88b2-546655601e3f/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facebook.com/SpiritofHudson/" TargetMode="External"/><Relationship Id="rId5" Type="http://schemas.openxmlformats.org/officeDocument/2006/relationships/hyperlink" Target="http://www.spiritofhudson.com/" TargetMode="External"/><Relationship Id="rId4" Type="http://schemas.openxmlformats.org/officeDocument/2006/relationships/hyperlink" Target="http://portal.clubrunner.ca/7802/Event/stop-hunger-now-meal-packagi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ashobarotary.org/Speakers/21a3b9fc-104a-42a1-9f5b-10135d7ac0d3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9" name="Rectangle 10"/>
          <p:cNvSpPr txBox="1">
            <a:spLocks noChangeArrowheads="1"/>
          </p:cNvSpPr>
          <p:nvPr/>
        </p:nvSpPr>
        <p:spPr bwMode="auto">
          <a:xfrm>
            <a:off x="457200" y="3581400"/>
            <a:ext cx="845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 Narrow Bold" panose="020B0706020202030204" pitchFamily="34" charset="0"/>
              </a:rPr>
              <a:t>“BUYER’S JOURNEY” FOR NEW MEMBERS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1B4E7"/>
                </a:solidFill>
                <a:latin typeface="Georgia" panose="02040502050405020303" pitchFamily="18" charset="0"/>
              </a:rPr>
              <a:t>A Process for Obtaining New Members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solidFill>
                <a:srgbClr val="01B4E7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1B4E7"/>
                </a:solidFill>
                <a:latin typeface="Georgia" panose="02040502050405020303" pitchFamily="18" charset="0"/>
              </a:rPr>
              <a:t>March</a:t>
            </a:r>
            <a:r>
              <a:rPr lang="en-US" altLang="en-US" sz="2000" smtClean="0">
                <a:solidFill>
                  <a:srgbClr val="01B4E7"/>
                </a:solidFill>
                <a:latin typeface="Georgia" panose="02040502050405020303" pitchFamily="18" charset="0"/>
              </a:rPr>
              <a:t> 1, </a:t>
            </a:r>
            <a:r>
              <a:rPr lang="en-US" altLang="en-US" sz="2000">
                <a:solidFill>
                  <a:srgbClr val="01B4E7"/>
                </a:solidFill>
                <a:latin typeface="Georgia" panose="02040502050405020303" pitchFamily="18" charset="0"/>
              </a:rPr>
              <a:t>2017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Step 5: “Fireside chat”</a:t>
            </a:r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Georgia" panose="02040502050405020303" pitchFamily="18" charset="0"/>
              </a:rPr>
              <a:t>Meet with the prospect one-on-one</a:t>
            </a:r>
          </a:p>
          <a:p>
            <a:r>
              <a:rPr lang="en-US" altLang="en-US" dirty="0" smtClean="0">
                <a:latin typeface="Georgia" panose="02040502050405020303" pitchFamily="18" charset="0"/>
              </a:rPr>
              <a:t>Choose a public location that is friendly and inviting</a:t>
            </a:r>
          </a:p>
          <a:p>
            <a:r>
              <a:rPr lang="en-US" altLang="en-US" dirty="0" smtClean="0">
                <a:latin typeface="Georgia" panose="02040502050405020303" pitchFamily="18" charset="0"/>
              </a:rPr>
              <a:t>Share the nuts and bolts of your club</a:t>
            </a:r>
          </a:p>
          <a:p>
            <a:r>
              <a:rPr lang="en-US" altLang="en-US" dirty="0" smtClean="0">
                <a:latin typeface="Georgia" panose="02040502050405020303" pitchFamily="18" charset="0"/>
              </a:rPr>
              <a:t>Include dues and financial commitments</a:t>
            </a:r>
          </a:p>
          <a:p>
            <a:endParaRPr lang="en-US" altLang="en-US" sz="1800" dirty="0" smtClean="0">
              <a:latin typeface="Georgia" panose="02040502050405020303" pitchFamily="18" charset="0"/>
            </a:endParaRPr>
          </a:p>
          <a:p>
            <a:r>
              <a:rPr lang="en-US" altLang="en-US" dirty="0" smtClean="0">
                <a:latin typeface="Georgia" panose="02040502050405020303" pitchFamily="18" charset="0"/>
              </a:rPr>
              <a:t>PR support:</a:t>
            </a:r>
          </a:p>
          <a:p>
            <a:pPr lvl="1"/>
            <a:r>
              <a:rPr lang="en-US" altLang="en-US" sz="2000" dirty="0" smtClean="0">
                <a:latin typeface="Georgia" panose="02040502050405020303" pitchFamily="18" charset="0"/>
                <a:hlinkClick r:id="rId2"/>
              </a:rPr>
              <a:t>Club </a:t>
            </a:r>
            <a:r>
              <a:rPr lang="en-US" altLang="en-US" sz="2000" dirty="0" smtClean="0">
                <a:latin typeface="Georgia" panose="02040502050405020303" pitchFamily="18" charset="0"/>
                <a:hlinkClick r:id="rId2"/>
              </a:rPr>
              <a:t>presentation</a:t>
            </a:r>
            <a:endParaRPr lang="en-US" altLang="en-US" sz="2000" dirty="0" smtClean="0">
              <a:latin typeface="Georgia" panose="02040502050405020303" pitchFamily="18" charset="0"/>
            </a:endParaRPr>
          </a:p>
          <a:p>
            <a:pPr lvl="1"/>
            <a:r>
              <a:rPr lang="en-US" sz="2000" dirty="0">
                <a:hlinkClick r:id="rId3"/>
              </a:rPr>
              <a:t>Discover Rotary </a:t>
            </a:r>
            <a:r>
              <a:rPr lang="en-US" sz="2000" dirty="0" smtClean="0">
                <a:hlinkClick r:id="rId3"/>
              </a:rPr>
              <a:t>presentation</a:t>
            </a:r>
            <a:endParaRPr lang="en-US" altLang="en-US" sz="2000" dirty="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dirty="0" smtClean="0">
                <a:latin typeface="Georgia" panose="02040502050405020303" pitchFamily="18" charset="0"/>
              </a:rPr>
              <a:t>Financial </a:t>
            </a:r>
            <a:r>
              <a:rPr lang="en-US" altLang="en-US" sz="2000" dirty="0" smtClean="0">
                <a:latin typeface="Georgia" panose="02040502050405020303" pitchFamily="18" charset="0"/>
              </a:rPr>
              <a:t>and attendance guidelines</a:t>
            </a:r>
            <a:endParaRPr lang="en-US" altLang="en-US" sz="2000" dirty="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dirty="0" smtClean="0">
                <a:latin typeface="Georgia" panose="02040502050405020303" pitchFamily="18" charset="0"/>
              </a:rPr>
              <a:t>Membership </a:t>
            </a:r>
            <a:r>
              <a:rPr lang="en-US" altLang="en-US" sz="2000" dirty="0" smtClean="0">
                <a:latin typeface="Georgia" panose="02040502050405020303" pitchFamily="18" charset="0"/>
              </a:rPr>
              <a:t>application (create your own, RI does not have a form)</a:t>
            </a:r>
            <a:endParaRPr lang="en-US" altLang="en-US" sz="2000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Step 6: Accept Membership Application and Installation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Georgia" panose="02040502050405020303" pitchFamily="18" charset="0"/>
              </a:rPr>
              <a:t>Once you have an application, go through your club’s process for accepting new members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Develop a biography for the installation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Feature your new member in your club newsletter, Facebook page, website</a:t>
            </a:r>
          </a:p>
          <a:p>
            <a:endParaRPr lang="en-US" altLang="en-US" sz="400" smtClean="0">
              <a:latin typeface="Georgia" panose="02040502050405020303" pitchFamily="18" charset="0"/>
            </a:endParaRPr>
          </a:p>
          <a:p>
            <a:r>
              <a:rPr lang="en-US" altLang="en-US" smtClean="0">
                <a:latin typeface="Georgia" panose="02040502050405020303" pitchFamily="18" charset="0"/>
              </a:rPr>
              <a:t>PR support: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</a:rPr>
              <a:t>Newsletter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</a:rPr>
              <a:t>Facebook page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</a:rPr>
              <a:t>Club website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  <a:hlinkClick r:id="rId2"/>
              </a:rPr>
              <a:t>District newsletter</a:t>
            </a:r>
            <a:endParaRPr lang="en-US" altLang="en-US" sz="2000" smtClean="0">
              <a:latin typeface="Georgia" panose="02040502050405020303" pitchFamily="18" charset="0"/>
            </a:endParaRPr>
          </a:p>
          <a:p>
            <a:endParaRPr lang="en-US" altLang="en-US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General Awareness Activities</a:t>
            </a:r>
          </a:p>
        </p:txBody>
      </p:sp>
      <p:sp>
        <p:nvSpPr>
          <p:cNvPr id="37891" name="Content Placeholder 4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Georgia" panose="02040502050405020303" pitchFamily="18" charset="0"/>
              </a:rPr>
              <a:t>As your prospect moves through the process of evaluating whether your club is the right fit, reinforce your value and messaging through ongoing general awareness activities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These also reinforce the involvement of your existing members!</a:t>
            </a:r>
          </a:p>
          <a:p>
            <a:endParaRPr lang="en-US" altLang="en-US" sz="1000" smtClean="0">
              <a:latin typeface="Georgia" panose="02040502050405020303" pitchFamily="18" charset="0"/>
            </a:endParaRPr>
          </a:p>
          <a:p>
            <a:r>
              <a:rPr lang="en-US" altLang="en-US" smtClean="0">
                <a:latin typeface="Georgia" panose="02040502050405020303" pitchFamily="18" charset="0"/>
              </a:rPr>
              <a:t>PR support: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sz="2000" smtClean="0">
              <a:latin typeface="Georgia" panose="020405020504050203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99406"/>
              </p:ext>
            </p:extLst>
          </p:nvPr>
        </p:nvGraphicFramePr>
        <p:xfrm>
          <a:off x="1790700" y="4876800"/>
          <a:ext cx="5943600" cy="1477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2895600"/>
              </a:tblGrid>
              <a:tr h="36572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  <a:hlinkClick r:id="rId2"/>
                        </a:rPr>
                        <a:t>Press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  <a:hlinkClick r:id="rId2"/>
                        </a:rPr>
                        <a:t> releases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Online calendar postings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</a:tr>
              <a:tr h="3707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Ongoing website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updates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  <a:hlinkClick r:id="rId3"/>
                        </a:rPr>
                        <a:t>Local cable TV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</a:tr>
              <a:tr h="3707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Facebook updates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  <a:hlinkClick r:id="rId4"/>
                        </a:rPr>
                        <a:t>Banners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</a:tr>
              <a:tr h="3707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Twitter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tweets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  <a:hlinkClick r:id="rId5"/>
                        </a:rPr>
                        <a:t>Videos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45708" marB="45708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Next Steps…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>
                <a:latin typeface="Georgia" panose="02040502050405020303" pitchFamily="18" charset="0"/>
              </a:rPr>
              <a:t>Create your club’s “buyer’s journey” plan, including a schedule of activities</a:t>
            </a:r>
          </a:p>
          <a:p>
            <a:r>
              <a:rPr lang="en-US" altLang="en-US" sz="2800" dirty="0" smtClean="0">
                <a:latin typeface="Georgia" panose="02040502050405020303" pitchFamily="18" charset="0"/>
              </a:rPr>
              <a:t>Download the sample PR materials in this presentation and customize them for your club</a:t>
            </a:r>
          </a:p>
          <a:p>
            <a:pPr lvl="1"/>
            <a:r>
              <a:rPr lang="en-US" altLang="en-US" sz="2400" dirty="0" smtClean="0">
                <a:latin typeface="Georgia" panose="02040502050405020303" pitchFamily="18" charset="0"/>
              </a:rPr>
              <a:t>Review all of the materials and training on the </a:t>
            </a:r>
            <a:r>
              <a:rPr lang="en-US" altLang="en-US" sz="2400" dirty="0" smtClean="0">
                <a:latin typeface="Georgia" panose="02040502050405020303" pitchFamily="18" charset="0"/>
                <a:hlinkClick r:id="rId2"/>
              </a:rPr>
              <a:t>PR section </a:t>
            </a:r>
            <a:r>
              <a:rPr lang="en-US" altLang="en-US" sz="2400" dirty="0" smtClean="0">
                <a:latin typeface="Georgia" panose="02040502050405020303" pitchFamily="18" charset="0"/>
              </a:rPr>
              <a:t>of </a:t>
            </a:r>
            <a:r>
              <a:rPr lang="en-US" altLang="en-US" sz="2400" dirty="0" smtClean="0">
                <a:latin typeface="Georgia" panose="02040502050405020303" pitchFamily="18" charset="0"/>
              </a:rPr>
              <a:t>www.rotary7910.org!</a:t>
            </a:r>
          </a:p>
          <a:p>
            <a:pPr lvl="1"/>
            <a:r>
              <a:rPr lang="en-US" altLang="en-US" sz="2400" dirty="0" smtClean="0">
                <a:latin typeface="Georgia" panose="02040502050405020303" pitchFamily="18" charset="0"/>
              </a:rPr>
              <a:t>You may need to login to your rotary.org account to access some of the materials</a:t>
            </a:r>
            <a:endParaRPr lang="en-US" altLang="en-US" sz="2400" dirty="0" smtClean="0">
              <a:latin typeface="Georgia" panose="02040502050405020303" pitchFamily="18" charset="0"/>
            </a:endParaRPr>
          </a:p>
          <a:p>
            <a:r>
              <a:rPr lang="en-US" altLang="en-US" sz="2800" dirty="0" smtClean="0">
                <a:latin typeface="Georgia" panose="02040502050405020303" pitchFamily="18" charset="0"/>
              </a:rPr>
              <a:t>Have members develop a target list of potential members and contact them</a:t>
            </a:r>
          </a:p>
          <a:p>
            <a:r>
              <a:rPr lang="en-US" altLang="en-US" sz="2800" dirty="0" smtClean="0">
                <a:latin typeface="Georgia" panose="02040502050405020303" pitchFamily="18" charset="0"/>
              </a:rPr>
              <a:t>Implement </a:t>
            </a:r>
            <a:r>
              <a:rPr lang="en-US" altLang="en-US" sz="2800" dirty="0" smtClean="0">
                <a:latin typeface="Georgia" panose="02040502050405020303" pitchFamily="18" charset="0"/>
              </a:rPr>
              <a:t>your</a:t>
            </a:r>
            <a:r>
              <a:rPr lang="en-US" altLang="en-US" sz="2800" dirty="0" smtClean="0">
                <a:latin typeface="Georgia" panose="02040502050405020303" pitchFamily="18" charset="0"/>
              </a:rPr>
              <a:t> </a:t>
            </a:r>
            <a:r>
              <a:rPr lang="en-US" altLang="en-US" sz="2800" dirty="0" smtClean="0">
                <a:latin typeface="Georgia" panose="02040502050405020303" pitchFamily="18" charset="0"/>
              </a:rPr>
              <a:t>plan!</a:t>
            </a:r>
          </a:p>
          <a:p>
            <a:endParaRPr lang="en-US" altLang="en-US" sz="2800" dirty="0" smtClean="0">
              <a:latin typeface="Georgia" panose="02040502050405020303" pitchFamily="18" charset="0"/>
            </a:endParaRPr>
          </a:p>
          <a:p>
            <a:endParaRPr lang="en-US" altLang="en-US" sz="2800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For More Information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n-US" altLang="en-US" sz="2400" smtClean="0">
              <a:latin typeface="Georgia" panose="02040502050405020303" pitchFamily="18" charset="0"/>
            </a:endParaRPr>
          </a:p>
          <a:p>
            <a:pPr algn="ctr">
              <a:buFontTx/>
              <a:buNone/>
            </a:pPr>
            <a:r>
              <a:rPr lang="en-US" altLang="en-US" sz="4000" b="1" smtClean="0">
                <a:solidFill>
                  <a:srgbClr val="005DAA"/>
                </a:solidFill>
                <a:latin typeface="Arial Narrow" panose="020B0606020202030204" pitchFamily="34" charset="0"/>
              </a:rPr>
              <a:t>Laura Spear</a:t>
            </a:r>
          </a:p>
          <a:p>
            <a:pPr algn="ctr">
              <a:buFontTx/>
              <a:buNone/>
            </a:pPr>
            <a:r>
              <a:rPr lang="en-US" altLang="en-US" sz="4000" smtClean="0">
                <a:solidFill>
                  <a:srgbClr val="005DAA"/>
                </a:solidFill>
                <a:latin typeface="Arial Narrow" panose="020B0606020202030204" pitchFamily="34" charset="0"/>
              </a:rPr>
              <a:t>District 7910 Public Image Committee</a:t>
            </a:r>
          </a:p>
          <a:p>
            <a:pPr algn="ctr">
              <a:buFontTx/>
              <a:buNone/>
            </a:pPr>
            <a:r>
              <a:rPr lang="en-US" altLang="en-US" sz="4000" smtClean="0">
                <a:solidFill>
                  <a:srgbClr val="005DAA"/>
                </a:solidFill>
                <a:latin typeface="Arial Narrow" panose="020B0606020202030204" pitchFamily="34" charset="0"/>
              </a:rPr>
              <a:t>Chair 2016-2017</a:t>
            </a:r>
          </a:p>
          <a:p>
            <a:pPr algn="ctr">
              <a:buFontTx/>
              <a:buNone/>
            </a:pPr>
            <a:r>
              <a:rPr lang="en-US" altLang="en-US" sz="4000" smtClean="0">
                <a:solidFill>
                  <a:srgbClr val="005DAA"/>
                </a:solidFill>
                <a:latin typeface="Arial Narrow" panose="020B0606020202030204" pitchFamily="34" charset="0"/>
                <a:hlinkClick r:id="rId2"/>
              </a:rPr>
              <a:t>Laura@Spear.net</a:t>
            </a:r>
            <a:endParaRPr lang="en-US" altLang="en-US" sz="4000" smtClean="0">
              <a:solidFill>
                <a:srgbClr val="005DAA"/>
              </a:solidFill>
              <a:latin typeface="Arial Narrow" panose="020B0606020202030204" pitchFamily="34" charset="0"/>
            </a:endParaRPr>
          </a:p>
          <a:p>
            <a:pPr algn="ctr">
              <a:buFontTx/>
              <a:buNone/>
            </a:pPr>
            <a:r>
              <a:rPr lang="en-US" altLang="en-US" sz="4000" smtClean="0">
                <a:solidFill>
                  <a:srgbClr val="005DAA"/>
                </a:solidFill>
                <a:latin typeface="Arial Narrow" panose="020B0606020202030204" pitchFamily="34" charset="0"/>
              </a:rPr>
              <a:t>978-562-4521 (home/work)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What Is a Buyer’s Journey?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Georgia" panose="02040502050405020303" pitchFamily="18" charset="0"/>
              </a:rPr>
              <a:t>Marketing term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Process buyers go through to become aware of, evaluate, and purchase a new product or service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But can it apply to Rotary?</a:t>
            </a: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90975"/>
            <a:ext cx="72390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Arial Narrow" panose="020B0606020202030204" pitchFamily="34" charset="0"/>
                <a:cs typeface="Arial" panose="020B0604020202020204" pitchFamily="34" charset="0"/>
              </a:rPr>
              <a:t>Buyer’s Journey for Rotary?</a:t>
            </a:r>
          </a:p>
        </p:txBody>
      </p:sp>
      <p:sp>
        <p:nvSpPr>
          <p:cNvPr id="27651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Georgia" panose="02040502050405020303" pitchFamily="18" charset="0"/>
              </a:rPr>
              <a:t>What if someone walked up to you, said they were in a </a:t>
            </a:r>
            <a:r>
              <a:rPr lang="en-US" altLang="en-US" dirty="0" smtClean="0">
                <a:latin typeface="Georgia" panose="02040502050405020303" pitchFamily="18" charset="0"/>
              </a:rPr>
              <a:t>great club</a:t>
            </a:r>
            <a:r>
              <a:rPr lang="en-US" altLang="en-US" dirty="0" smtClean="0">
                <a:latin typeface="Georgia" panose="02040502050405020303" pitchFamily="18" charset="0"/>
              </a:rPr>
              <a:t>, and wanted you to apply for membership right now.</a:t>
            </a:r>
          </a:p>
          <a:p>
            <a:r>
              <a:rPr lang="en-US" altLang="en-US" dirty="0" smtClean="0">
                <a:latin typeface="Georgia" panose="02040502050405020303" pitchFamily="18" charset="0"/>
              </a:rPr>
              <a:t>What would you do?</a:t>
            </a:r>
          </a:p>
        </p:txBody>
      </p:sp>
      <p:sp>
        <p:nvSpPr>
          <p:cNvPr id="27652" name="TextBox 2"/>
          <p:cNvSpPr txBox="1">
            <a:spLocks noChangeArrowheads="1"/>
          </p:cNvSpPr>
          <p:nvPr/>
        </p:nvSpPr>
        <p:spPr bwMode="auto">
          <a:xfrm>
            <a:off x="838200" y="3581400"/>
            <a:ext cx="6781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4800" b="1">
                <a:solidFill>
                  <a:srgbClr val="D91B5C"/>
                </a:solidFill>
                <a:latin typeface="Arial Narrow" panose="020B0606020202030204" pitchFamily="34" charset="0"/>
              </a:rPr>
              <a:t>LIKELY SAY YOU ARE TOO BUSY OR RUN AWAY!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Apply the Same Concepts from a Buyer’s Journey to Getting New Members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Georgia" panose="02040502050405020303" pitchFamily="18" charset="0"/>
              </a:rPr>
              <a:t>Gradually expose prospective members to Rotary and the value it offers 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Move prospects from awareness to consideration to applying for membership to installation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Use customized “PR materials” for support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Rotary New Member’s Journey</a:t>
            </a:r>
          </a:p>
        </p:txBody>
      </p:sp>
      <p:sp>
        <p:nvSpPr>
          <p:cNvPr id="12" name="Oval 11"/>
          <p:cNvSpPr/>
          <p:nvPr/>
        </p:nvSpPr>
        <p:spPr>
          <a:xfrm>
            <a:off x="838200" y="2224088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585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>
            <a:stCxn id="12" idx="6"/>
            <a:endCxn id="17" idx="2"/>
          </p:cNvCxnSpPr>
          <p:nvPr/>
        </p:nvCxnSpPr>
        <p:spPr>
          <a:xfrm>
            <a:off x="1905000" y="2757488"/>
            <a:ext cx="5105400" cy="19050"/>
          </a:xfrm>
          <a:prstGeom prst="line">
            <a:avLst/>
          </a:prstGeom>
          <a:ln>
            <a:solidFill>
              <a:srgbClr val="58585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57400" y="2243138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585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2243138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585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2243138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585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91200" y="2243138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585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10400" y="2243138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585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0" name="TextBox 19"/>
          <p:cNvSpPr txBox="1">
            <a:spLocks noChangeArrowheads="1"/>
          </p:cNvSpPr>
          <p:nvPr/>
        </p:nvSpPr>
        <p:spPr bwMode="auto">
          <a:xfrm>
            <a:off x="2400300" y="2527300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b="1">
                <a:solidFill>
                  <a:srgbClr val="005DAA"/>
                </a:solidFill>
              </a:rPr>
              <a:t>2</a:t>
            </a:r>
          </a:p>
        </p:txBody>
      </p:sp>
      <p:sp>
        <p:nvSpPr>
          <p:cNvPr id="30731" name="TextBox 20"/>
          <p:cNvSpPr txBox="1">
            <a:spLocks noChangeArrowheads="1"/>
          </p:cNvSpPr>
          <p:nvPr/>
        </p:nvSpPr>
        <p:spPr bwMode="auto">
          <a:xfrm>
            <a:off x="1143000" y="2527300"/>
            <a:ext cx="60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b="1">
                <a:solidFill>
                  <a:srgbClr val="005DAA"/>
                </a:solidFill>
              </a:rPr>
              <a:t>1</a:t>
            </a:r>
          </a:p>
        </p:txBody>
      </p:sp>
      <p:sp>
        <p:nvSpPr>
          <p:cNvPr id="30732" name="TextBox 21"/>
          <p:cNvSpPr txBox="1">
            <a:spLocks noChangeArrowheads="1"/>
          </p:cNvSpPr>
          <p:nvPr/>
        </p:nvSpPr>
        <p:spPr bwMode="auto">
          <a:xfrm>
            <a:off x="7353300" y="2527300"/>
            <a:ext cx="60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b="1">
                <a:solidFill>
                  <a:srgbClr val="005DAA"/>
                </a:solidFill>
              </a:rPr>
              <a:t>6</a:t>
            </a:r>
          </a:p>
        </p:txBody>
      </p:sp>
      <p:sp>
        <p:nvSpPr>
          <p:cNvPr id="30733" name="TextBox 22"/>
          <p:cNvSpPr txBox="1">
            <a:spLocks noChangeArrowheads="1"/>
          </p:cNvSpPr>
          <p:nvPr/>
        </p:nvSpPr>
        <p:spPr bwMode="auto">
          <a:xfrm>
            <a:off x="6157913" y="2527300"/>
            <a:ext cx="60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b="1">
                <a:solidFill>
                  <a:srgbClr val="005DAA"/>
                </a:solidFill>
              </a:rPr>
              <a:t>5</a:t>
            </a:r>
          </a:p>
        </p:txBody>
      </p:sp>
      <p:sp>
        <p:nvSpPr>
          <p:cNvPr id="30734" name="TextBox 23"/>
          <p:cNvSpPr txBox="1">
            <a:spLocks noChangeArrowheads="1"/>
          </p:cNvSpPr>
          <p:nvPr/>
        </p:nvSpPr>
        <p:spPr bwMode="auto">
          <a:xfrm>
            <a:off x="3703638" y="2527300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b="1">
                <a:solidFill>
                  <a:srgbClr val="005DAA"/>
                </a:solidFill>
              </a:rPr>
              <a:t>3</a:t>
            </a:r>
          </a:p>
        </p:txBody>
      </p:sp>
      <p:sp>
        <p:nvSpPr>
          <p:cNvPr id="30735" name="TextBox 24"/>
          <p:cNvSpPr txBox="1">
            <a:spLocks noChangeArrowheads="1"/>
          </p:cNvSpPr>
          <p:nvPr/>
        </p:nvSpPr>
        <p:spPr bwMode="auto">
          <a:xfrm>
            <a:off x="4953000" y="2527300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b="1">
                <a:solidFill>
                  <a:srgbClr val="005DAA"/>
                </a:solidFill>
              </a:rPr>
              <a:t>4</a:t>
            </a:r>
          </a:p>
        </p:txBody>
      </p:sp>
      <p:sp>
        <p:nvSpPr>
          <p:cNvPr id="30736" name="TextBox 25"/>
          <p:cNvSpPr txBox="1">
            <a:spLocks noChangeArrowheads="1"/>
          </p:cNvSpPr>
          <p:nvPr/>
        </p:nvSpPr>
        <p:spPr bwMode="auto">
          <a:xfrm>
            <a:off x="962025" y="35941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>
                <a:latin typeface="Arial Narrow" panose="020B0606020202030204" pitchFamily="34" charset="0"/>
              </a:rPr>
              <a:t>Personal contact</a:t>
            </a:r>
          </a:p>
        </p:txBody>
      </p:sp>
      <p:sp>
        <p:nvSpPr>
          <p:cNvPr id="30737" name="TextBox 26"/>
          <p:cNvSpPr txBox="1">
            <a:spLocks noChangeArrowheads="1"/>
          </p:cNvSpPr>
          <p:nvPr/>
        </p:nvSpPr>
        <p:spPr bwMode="auto">
          <a:xfrm>
            <a:off x="2057400" y="35941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>
                <a:latin typeface="Arial Narrow" panose="020B0606020202030204" pitchFamily="34" charset="0"/>
              </a:rPr>
              <a:t>Fellowship event</a:t>
            </a:r>
          </a:p>
        </p:txBody>
      </p:sp>
      <p:sp>
        <p:nvSpPr>
          <p:cNvPr id="30738" name="TextBox 27"/>
          <p:cNvSpPr txBox="1">
            <a:spLocks noChangeArrowheads="1"/>
          </p:cNvSpPr>
          <p:nvPr/>
        </p:nvSpPr>
        <p:spPr bwMode="auto">
          <a:xfrm>
            <a:off x="3443288" y="3594100"/>
            <a:ext cx="106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>
                <a:latin typeface="Arial Narrow" panose="020B0606020202030204" pitchFamily="34" charset="0"/>
              </a:rPr>
              <a:t>Service project or fundraiser</a:t>
            </a:r>
          </a:p>
        </p:txBody>
      </p:sp>
      <p:sp>
        <p:nvSpPr>
          <p:cNvPr id="30739" name="TextBox 28"/>
          <p:cNvSpPr txBox="1">
            <a:spLocks noChangeArrowheads="1"/>
          </p:cNvSpPr>
          <p:nvPr/>
        </p:nvSpPr>
        <p:spPr bwMode="auto">
          <a:xfrm>
            <a:off x="4652963" y="35941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>
                <a:latin typeface="Arial Narrow" panose="020B0606020202030204" pitchFamily="34" charset="0"/>
              </a:rPr>
              <a:t>Meeting</a:t>
            </a:r>
          </a:p>
        </p:txBody>
      </p:sp>
      <p:sp>
        <p:nvSpPr>
          <p:cNvPr id="30740" name="TextBox 29"/>
          <p:cNvSpPr txBox="1">
            <a:spLocks noChangeArrowheads="1"/>
          </p:cNvSpPr>
          <p:nvPr/>
        </p:nvSpPr>
        <p:spPr bwMode="auto">
          <a:xfrm>
            <a:off x="5943600" y="35941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>
                <a:latin typeface="Arial Narrow" panose="020B0606020202030204" pitchFamily="34" charset="0"/>
              </a:rPr>
              <a:t>“Fireside chat”</a:t>
            </a:r>
          </a:p>
        </p:txBody>
      </p:sp>
      <p:sp>
        <p:nvSpPr>
          <p:cNvPr id="30741" name="TextBox 30"/>
          <p:cNvSpPr txBox="1">
            <a:spLocks noChangeArrowheads="1"/>
          </p:cNvSpPr>
          <p:nvPr/>
        </p:nvSpPr>
        <p:spPr bwMode="auto">
          <a:xfrm>
            <a:off x="7234238" y="3594100"/>
            <a:ext cx="106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>
                <a:latin typeface="Arial Narrow" panose="020B0606020202030204" pitchFamily="34" charset="0"/>
              </a:rPr>
              <a:t>New member installation</a:t>
            </a:r>
          </a:p>
        </p:txBody>
      </p:sp>
      <p:pic>
        <p:nvPicPr>
          <p:cNvPr id="3074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543425"/>
            <a:ext cx="87391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3" name="TextBox 32"/>
          <p:cNvSpPr txBox="1">
            <a:spLocks noChangeArrowheads="1"/>
          </p:cNvSpPr>
          <p:nvPr/>
        </p:nvSpPr>
        <p:spPr bwMode="auto">
          <a:xfrm>
            <a:off x="1143000" y="1371600"/>
            <a:ext cx="6624638" cy="461963"/>
          </a:xfrm>
          <a:prstGeom prst="rect">
            <a:avLst/>
          </a:prstGeom>
          <a:solidFill>
            <a:srgbClr val="01B4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Arial Narrow" panose="020B0606020202030204" pitchFamily="34" charset="0"/>
              </a:rPr>
              <a:t>GENERAL AWARENESS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Step 1: Personal Contact</a:t>
            </a:r>
          </a:p>
        </p:txBody>
      </p:sp>
      <p:sp>
        <p:nvSpPr>
          <p:cNvPr id="31747" name="Content Placeholder 4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Georgia" panose="02040502050405020303" pitchFamily="18" charset="0"/>
              </a:rPr>
              <a:t>Identify like-minded individuals in your community: neighbors, civic organizations, business </a:t>
            </a:r>
            <a:r>
              <a:rPr lang="en-US" altLang="en-US" dirty="0" smtClean="0">
                <a:latin typeface="Georgia" panose="02040502050405020303" pitchFamily="18" charset="0"/>
              </a:rPr>
              <a:t>associates, friends</a:t>
            </a:r>
            <a:endParaRPr lang="en-US" altLang="en-US" dirty="0" smtClean="0">
              <a:latin typeface="Georgia" panose="02040502050405020303" pitchFamily="18" charset="0"/>
            </a:endParaRPr>
          </a:p>
          <a:p>
            <a:r>
              <a:rPr lang="en-US" altLang="en-US" dirty="0" smtClean="0">
                <a:latin typeface="Georgia" panose="02040502050405020303" pitchFamily="18" charset="0"/>
              </a:rPr>
              <a:t>See if they are interested in community service, locally and globally</a:t>
            </a:r>
          </a:p>
          <a:p>
            <a:r>
              <a:rPr lang="en-US" altLang="en-US" dirty="0" smtClean="0">
                <a:latin typeface="Georgia" panose="02040502050405020303" pitchFamily="18" charset="0"/>
              </a:rPr>
              <a:t>Invite them to a social, meet and greet, or other Fellowship event</a:t>
            </a:r>
          </a:p>
          <a:p>
            <a:endParaRPr lang="en-US" altLang="en-US" sz="1100" dirty="0" smtClean="0">
              <a:latin typeface="Georgia" panose="02040502050405020303" pitchFamily="18" charset="0"/>
            </a:endParaRPr>
          </a:p>
          <a:p>
            <a:r>
              <a:rPr lang="en-US" altLang="en-US" dirty="0" smtClean="0">
                <a:latin typeface="Georgia" panose="02040502050405020303" pitchFamily="18" charset="0"/>
              </a:rPr>
              <a:t>PR support: </a:t>
            </a:r>
          </a:p>
          <a:p>
            <a:pPr lvl="1"/>
            <a:r>
              <a:rPr lang="en-US" altLang="en-US" sz="2000" dirty="0" smtClean="0">
                <a:latin typeface="Georgia" panose="02040502050405020303" pitchFamily="18" charset="0"/>
                <a:hlinkClick r:id="rId2"/>
              </a:rPr>
              <a:t>What if you could… </a:t>
            </a:r>
            <a:r>
              <a:rPr lang="en-US" altLang="en-US" sz="2000" dirty="0" smtClean="0">
                <a:latin typeface="Georgia" panose="02040502050405020303" pitchFamily="18" charset="0"/>
              </a:rPr>
              <a:t>invitation</a:t>
            </a:r>
          </a:p>
          <a:p>
            <a:pPr lvl="1"/>
            <a:r>
              <a:rPr lang="en-US" sz="2000" dirty="0" smtClean="0">
                <a:hlinkClick r:id="rId3"/>
              </a:rPr>
              <a:t>Creating </a:t>
            </a:r>
            <a:r>
              <a:rPr lang="en-US" sz="2000" dirty="0">
                <a:hlinkClick r:id="rId3"/>
              </a:rPr>
              <a:t>a Positive Experience for Prospective Members</a:t>
            </a:r>
            <a:endParaRPr lang="en-US" altLang="en-US" sz="2000" dirty="0" smtClean="0">
              <a:latin typeface="Georgia" panose="02040502050405020303" pitchFamily="18" charset="0"/>
            </a:endParaRPr>
          </a:p>
          <a:p>
            <a:endParaRPr lang="en-US" altLang="en-US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 Narrow" panose="020B0606020202030204" pitchFamily="34" charset="0"/>
              </a:rPr>
              <a:t>Step 2: Fellowship </a:t>
            </a:r>
            <a:r>
              <a:rPr lang="en-US" altLang="en-US" dirty="0" smtClean="0">
                <a:latin typeface="Arial Narrow" panose="020B0606020202030204" pitchFamily="34" charset="0"/>
              </a:rPr>
              <a:t>or Social Event</a:t>
            </a:r>
            <a:endParaRPr lang="en-US" altLang="en-US" dirty="0" smtClean="0"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Keep it casual and informal</a:t>
            </a:r>
          </a:p>
          <a:p>
            <a:pPr>
              <a:defRPr/>
            </a:pPr>
            <a:r>
              <a:rPr lang="en-US" dirty="0" smtClean="0"/>
              <a:t>Goal is to expose prospective members to club members</a:t>
            </a:r>
          </a:p>
          <a:p>
            <a:pPr>
              <a:defRPr/>
            </a:pPr>
            <a:r>
              <a:rPr lang="en-US" dirty="0" smtClean="0"/>
              <a:t>(It’s hard to say no to someone you like!)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PR support: </a:t>
            </a:r>
            <a:endParaRPr lang="en-US" dirty="0" smtClean="0"/>
          </a:p>
          <a:p>
            <a:pPr lvl="1">
              <a:defRPr/>
            </a:pPr>
            <a:r>
              <a:rPr lang="en-US" sz="2000" dirty="0" smtClean="0">
                <a:hlinkClick r:id="rId2"/>
              </a:rPr>
              <a:t>Club </a:t>
            </a:r>
            <a:r>
              <a:rPr lang="en-US" sz="2000" dirty="0" smtClean="0">
                <a:hlinkClick r:id="rId2"/>
              </a:rPr>
              <a:t>brochure</a:t>
            </a:r>
            <a:r>
              <a:rPr lang="en-US" sz="2000" dirty="0" smtClean="0"/>
              <a:t> (other examples on </a:t>
            </a:r>
            <a:r>
              <a:rPr lang="en-US" sz="2000" dirty="0" smtClean="0">
                <a:hlinkClick r:id="rId3"/>
              </a:rPr>
              <a:t>www.rotary7910.org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>
                <a:hlinkClick r:id="rId4"/>
              </a:rPr>
              <a:t>RI brochure </a:t>
            </a:r>
            <a:r>
              <a:rPr lang="en-US" sz="2000" dirty="0" smtClean="0"/>
              <a:t>and </a:t>
            </a:r>
            <a:r>
              <a:rPr lang="en-US" sz="2000" dirty="0" smtClean="0">
                <a:hlinkClick r:id="rId5"/>
              </a:rPr>
              <a:t>What’s Rotary </a:t>
            </a:r>
            <a:r>
              <a:rPr lang="en-US" sz="2000" dirty="0" smtClean="0">
                <a:hlinkClick r:id="rId5"/>
              </a:rPr>
              <a:t>card</a:t>
            </a:r>
            <a:endParaRPr lang="en-US" sz="2000" dirty="0" smtClean="0"/>
          </a:p>
          <a:p>
            <a:pPr lvl="1">
              <a:defRPr/>
            </a:pPr>
            <a:r>
              <a:rPr lang="en-US" sz="2000" dirty="0">
                <a:hlinkClick r:id="rId6"/>
              </a:rPr>
              <a:t>What Is Rotary? video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Display </a:t>
            </a:r>
            <a:r>
              <a:rPr lang="en-US" sz="2000" dirty="0" smtClean="0">
                <a:hlinkClick r:id="rId7"/>
              </a:rPr>
              <a:t>banner</a:t>
            </a:r>
            <a:r>
              <a:rPr lang="en-US" sz="2000" dirty="0" smtClean="0"/>
              <a:t> or poster</a:t>
            </a:r>
          </a:p>
          <a:p>
            <a:pPr lvl="1">
              <a:defRPr/>
            </a:pPr>
            <a:r>
              <a:rPr lang="en-US" sz="2000" dirty="0" smtClean="0"/>
              <a:t>Sign-up sheet to add prospects to your club’s Friends distribution list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Step 3: Invite to a Service Project or Fundraiser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Georgia" panose="02040502050405020303" pitchFamily="18" charset="0"/>
              </a:rPr>
              <a:t>Give the prospect a hands-on opportunity to see what your club does for your community</a:t>
            </a:r>
          </a:p>
          <a:p>
            <a:endParaRPr lang="en-US" altLang="en-US" smtClean="0">
              <a:latin typeface="Georgia" panose="02040502050405020303" pitchFamily="18" charset="0"/>
            </a:endParaRPr>
          </a:p>
          <a:p>
            <a:r>
              <a:rPr lang="en-US" altLang="en-US" smtClean="0">
                <a:latin typeface="Georgia" panose="02040502050405020303" pitchFamily="18" charset="0"/>
              </a:rPr>
              <a:t>PR support: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  <a:hlinkClick r:id="rId2"/>
              </a:rPr>
              <a:t>Flyers</a:t>
            </a:r>
            <a:endParaRPr lang="en-US" altLang="en-US" sz="200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smtClean="0">
                <a:latin typeface="Georgia" panose="02040502050405020303" pitchFamily="18" charset="0"/>
                <a:hlinkClick r:id="rId3"/>
              </a:rPr>
              <a:t>Facebook events</a:t>
            </a:r>
            <a:endParaRPr lang="en-US" altLang="en-US" sz="200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smtClean="0">
                <a:latin typeface="Georgia" panose="02040502050405020303" pitchFamily="18" charset="0"/>
                <a:hlinkClick r:id="rId4"/>
              </a:rPr>
              <a:t>Website calendar listing</a:t>
            </a:r>
            <a:endParaRPr lang="en-US" altLang="en-US" sz="200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smtClean="0">
                <a:latin typeface="Georgia" panose="02040502050405020303" pitchFamily="18" charset="0"/>
                <a:hlinkClick r:id="rId5"/>
              </a:rPr>
              <a:t>Project websites </a:t>
            </a:r>
            <a:r>
              <a:rPr lang="en-US" altLang="en-US" sz="2000" smtClean="0">
                <a:latin typeface="Georgia" panose="02040502050405020303" pitchFamily="18" charset="0"/>
              </a:rPr>
              <a:t>and/or </a:t>
            </a:r>
            <a:r>
              <a:rPr lang="en-US" altLang="en-US" sz="2000" smtClean="0">
                <a:latin typeface="Georgia" panose="02040502050405020303" pitchFamily="18" charset="0"/>
                <a:hlinkClick r:id="rId6"/>
              </a:rPr>
              <a:t>Facebook pages</a:t>
            </a:r>
            <a:endParaRPr lang="en-US" altLang="en-US" sz="200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smtClean="0">
                <a:latin typeface="Georgia" panose="02040502050405020303" pitchFamily="18" charset="0"/>
              </a:rPr>
              <a:t>Email blast to the Friends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Arial Narrow" panose="020B0606020202030204" pitchFamily="34" charset="0"/>
              </a:rPr>
              <a:t>Step 4: Invite to a Meeting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Georgia" panose="02040502050405020303" pitchFamily="18" charset="0"/>
              </a:rPr>
              <a:t>Invite the prospect to one of your meetings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Make sure you have an interesting program!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Arrange to take your prospect to the meeting or greet at the door</a:t>
            </a:r>
          </a:p>
          <a:p>
            <a:r>
              <a:rPr lang="en-US" altLang="en-US" smtClean="0">
                <a:latin typeface="Georgia" panose="02040502050405020303" pitchFamily="18" charset="0"/>
              </a:rPr>
              <a:t>Introduce to fellow club members</a:t>
            </a:r>
          </a:p>
          <a:p>
            <a:endParaRPr lang="en-US" altLang="en-US" smtClean="0">
              <a:latin typeface="Georgia" panose="02040502050405020303" pitchFamily="18" charset="0"/>
            </a:endParaRPr>
          </a:p>
          <a:p>
            <a:r>
              <a:rPr lang="en-US" altLang="en-US" smtClean="0">
                <a:latin typeface="Georgia" panose="02040502050405020303" pitchFamily="18" charset="0"/>
              </a:rPr>
              <a:t>PR support: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</a:rPr>
              <a:t>Weekly meeting notice</a:t>
            </a:r>
          </a:p>
          <a:p>
            <a:pPr lvl="1"/>
            <a:r>
              <a:rPr lang="en-US" altLang="en-US" sz="2000" smtClean="0">
                <a:latin typeface="Georgia" panose="02040502050405020303" pitchFamily="18" charset="0"/>
                <a:hlinkClick r:id="rId2"/>
              </a:rPr>
              <a:t>Website meeting and speaker listing</a:t>
            </a:r>
            <a:endParaRPr lang="en-US" altLang="en-US" sz="2000" smtClean="0">
              <a:latin typeface="Georgia" panose="02040502050405020303" pitchFamily="18" charset="0"/>
            </a:endParaRPr>
          </a:p>
          <a:p>
            <a:pPr lvl="1"/>
            <a:r>
              <a:rPr lang="en-US" altLang="en-US" sz="2000" smtClean="0">
                <a:latin typeface="Georgia" panose="02040502050405020303" pitchFamily="18" charset="0"/>
              </a:rPr>
              <a:t>Ticket or coupon for free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19368</TotalTime>
  <Words>671</Words>
  <Application>Microsoft Office PowerPoint</Application>
  <PresentationFormat>On-screen Show (4:3)</PresentationFormat>
  <Paragraphs>119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MS PGothic</vt:lpstr>
      <vt:lpstr>MS PGothic</vt:lpstr>
      <vt:lpstr>Arial</vt:lpstr>
      <vt:lpstr>Arial Narrow</vt:lpstr>
      <vt:lpstr>Arial Narrow Bold</vt:lpstr>
      <vt:lpstr>Calibri</vt:lpstr>
      <vt:lpstr>Georgia</vt:lpstr>
      <vt:lpstr>ヒラギノ角ゴ Pro W3</vt:lpstr>
      <vt:lpstr>Communications_white</vt:lpstr>
      <vt:lpstr>Custom Design</vt:lpstr>
      <vt:lpstr>2_Custom Design</vt:lpstr>
      <vt:lpstr>PowerPoint Presentation</vt:lpstr>
      <vt:lpstr>What Is a Buyer’s Journey?</vt:lpstr>
      <vt:lpstr>Buyer’s Journey for Rotary?</vt:lpstr>
      <vt:lpstr>Apply the Same Concepts from a Buyer’s Journey to Getting New Members</vt:lpstr>
      <vt:lpstr>Rotary New Member’s Journey</vt:lpstr>
      <vt:lpstr>Step 1: Personal Contact</vt:lpstr>
      <vt:lpstr>Step 2: Fellowship or Social Event</vt:lpstr>
      <vt:lpstr>Step 3: Invite to a Service Project or Fundraiser</vt:lpstr>
      <vt:lpstr>Step 4: Invite to a Meeting</vt:lpstr>
      <vt:lpstr>Step 5: “Fireside chat”</vt:lpstr>
      <vt:lpstr>Step 6: Accept Membership Application and Installation</vt:lpstr>
      <vt:lpstr>General Awareness Activities</vt:lpstr>
      <vt:lpstr>Next Steps…</vt:lpstr>
      <vt:lpstr>For More Information</vt:lpstr>
    </vt:vector>
  </TitlesOfParts>
  <Company>Rotary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Laura Spear</cp:lastModifiedBy>
  <cp:revision>717</cp:revision>
  <cp:lastPrinted>2017-01-24T13:31:56Z</cp:lastPrinted>
  <dcterms:created xsi:type="dcterms:W3CDTF">2010-04-16T20:11:30Z</dcterms:created>
  <dcterms:modified xsi:type="dcterms:W3CDTF">2017-03-01T14:27:39Z</dcterms:modified>
</cp:coreProperties>
</file>